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49"/>
    <p:restoredTop sz="94682"/>
  </p:normalViewPr>
  <p:slideViewPr>
    <p:cSldViewPr snapToGrid="0" snapToObjects="1">
      <p:cViewPr>
        <p:scale>
          <a:sx n="102" d="100"/>
          <a:sy n="102" d="100"/>
        </p:scale>
        <p:origin x="6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5DE68-505A-A74C-6E2E-5AE017F59C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CAD40D-1E96-671E-96A6-2DDD381690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zh-CN"/>
              <a:t>Click to edit Master subtitle style</a:t>
            </a:r>
            <a:endParaRPr kumimoji="1"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65E12B-DB7D-7179-300D-613031743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97B9E-A4EB-D042-84A5-4A5AE78131C1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D9C317-DE89-93C0-B700-51BD18ED4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50B9A-C1DA-477C-B3A1-A000F0E0D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B5EDE-AFB8-3F47-B710-B15C81DB6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611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F660F-002E-2282-3588-8005C6197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CE2820-661F-2F56-8D27-F280E994D1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2DA94-2679-0695-0F6A-F02C5B91B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97B9E-A4EB-D042-84A5-4A5AE78131C1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3186F5-8567-B639-D276-CD26D716E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9752A8-EC6F-2B7B-ED41-2F34BF466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B5EDE-AFB8-3F47-B710-B15C81DB6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37045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52FACA-10FE-7CAF-618C-9D92CAD55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4F5A3D-6A9D-CF70-582D-035A5708E9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2741B9-E7CE-A903-90CB-B723E46E3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97B9E-A4EB-D042-84A5-4A5AE78131C1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1A49A-B3DE-8F71-8CE3-6B28A0898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71281-703F-AAF0-7026-8CA38B8E9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B5EDE-AFB8-3F47-B710-B15C81DB6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4051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DD747-7344-9CD4-55F2-38B2F3EF9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6AC96-D6F3-2EFA-EFCC-04DC230507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C059FF-9383-3178-D746-4C25CF880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97B9E-A4EB-D042-84A5-4A5AE78131C1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9027A-78C4-D0E5-DDA8-2B80EA95C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62ECF-EE1D-3AC7-F962-9B4E3A9B3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B5EDE-AFB8-3F47-B710-B15C81DB6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7109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136CA-FDBA-03F1-FB94-6AE5A76C2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D3A814-3BCA-D518-639F-8B69DFC40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1B3C7C-E056-E83C-B578-239D27963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97B9E-A4EB-D042-84A5-4A5AE78131C1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DCEAB7-3247-8119-A0ED-2AF35B4EE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64FD8-0393-CC83-FCAD-73534BBA5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B5EDE-AFB8-3F47-B710-B15C81DB6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40650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B037F-6910-CE5E-56AD-417CB2435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352BD-3795-D195-3937-A94A73EEFB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BB3C8B-138E-EF15-3957-36EAA5A90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F8DCA4-E705-728A-4432-D55DA55BD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97B9E-A4EB-D042-84A5-4A5AE78131C1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059655-95CD-E8B7-4103-95DC91F1F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E49E1F-8760-6E45-CDD4-51A435384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B5EDE-AFB8-3F47-B710-B15C81DB6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845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EA6AF-4BF8-0AF7-2F4C-3F6E0218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EA0BB2-62FE-B402-D9C7-F66A0A7155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B87453-AB3A-08CE-F126-E3E31222AB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EA24FA-52D3-0ED1-388A-11A1977BED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808364-5DB7-E302-1553-B54111870B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135033-9F2D-4A10-BF84-73F86E0CA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97B9E-A4EB-D042-84A5-4A5AE78131C1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0C1BD8-C29D-7268-B950-7E810BFD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2B0E30-3EE5-95F5-41D1-1D2BD5CF8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B5EDE-AFB8-3F47-B710-B15C81DB6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04771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92639-9E46-9E86-AADF-23556552E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7DB5F6-E845-BD33-119E-F01351CF7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97B9E-A4EB-D042-84A5-4A5AE78131C1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25B724-AC4A-94C7-B277-977328916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6BA094-3498-7AF7-5532-9155DBFCA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B5EDE-AFB8-3F47-B710-B15C81DB6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0033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A518B3-95CF-7ECD-4B9D-5348AA507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97B9E-A4EB-D042-84A5-4A5AE78131C1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688073-14B3-AF39-3B36-8D41BA207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7F7AC4-7071-97E1-2992-974B0F8A4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B5EDE-AFB8-3F47-B710-B15C81DB6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2561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1168D-EC09-432C-7CF8-234DD9C9A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2F6A9-D966-2F1D-0DBE-C560684D8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B3ED7E-F77C-DB97-FB7D-C1ED44724A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8C8494-B30C-3745-453D-4F23481D0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97B9E-A4EB-D042-84A5-4A5AE78131C1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E4B936-0636-0BBD-F8DB-EA6F3A546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58ECAF-057B-8FD9-8E7F-D64074345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B5EDE-AFB8-3F47-B710-B15C81DB6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9738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D18B8-E4CA-BC13-3C14-3DD52D6A1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C37362-9547-38A3-3B03-763CD08020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907A6F-2A51-4C7E-19CB-5E64F15F8B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F39918-5655-6BF7-62E5-3FCBE6DAC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97B9E-A4EB-D042-84A5-4A5AE78131C1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F8CC4C-FB5C-90E9-96D6-6FA25FD69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9E294E-2363-64B7-3CD1-211E8912D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B5EDE-AFB8-3F47-B710-B15C81DB6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2936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AE02C1-CE99-F864-4640-D1B0915E2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10DDD-AE1E-68DC-1359-94894091C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52032-D884-F459-4451-F4A80E852C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B97B9E-A4EB-D042-84A5-4A5AE78131C1}" type="datetimeFigureOut">
              <a:rPr kumimoji="1" lang="zh-CN" altLang="en-US" smtClean="0"/>
              <a:t>2022/6/15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04A6E8-92BD-4D05-1B3B-72F9B7D1CA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0DEBB-CB20-1791-FEE0-BA1178A6E4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5B5EDE-AFB8-3F47-B710-B15C81DB6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1407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487B23-1B10-52CF-EE18-8423EC4E7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0162" y="0"/>
            <a:ext cx="48316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353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487B23-1B10-52CF-EE18-8423EC4E79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6759" b="78095"/>
          <a:stretch/>
        </p:blipFill>
        <p:spPr>
          <a:xfrm>
            <a:off x="1" y="1"/>
            <a:ext cx="5316525" cy="38226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FDA3B42-4607-663E-5540-3B9C35D200B9}"/>
              </a:ext>
            </a:extLst>
          </p:cNvPr>
          <p:cNvSpPr txBox="1"/>
          <p:nvPr/>
        </p:nvSpPr>
        <p:spPr>
          <a:xfrm>
            <a:off x="5626100" y="191386"/>
            <a:ext cx="6652783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zh-CN" dirty="0"/>
              <a:t>F; M </a:t>
            </a:r>
            <a:r>
              <a:rPr kumimoji="1" lang="en-US" altLang="zh-CN" dirty="0" err="1"/>
              <a:t>Instrs</a:t>
            </a:r>
            <a:r>
              <a:rPr kumimoji="1" lang="en-US" altLang="zh-CN" dirty="0"/>
              <a:t> / sec ; </a:t>
            </a:r>
            <a:r>
              <a:rPr kumimoji="1" lang="en-US" altLang="zh-CN" dirty="0">
                <a:solidFill>
                  <a:srgbClr val="FF0000"/>
                </a:solidFill>
              </a:rPr>
              <a:t>A</a:t>
            </a:r>
            <a:r>
              <a:rPr kumimoji="1" lang="zh-CN" altLang="en-US" dirty="0">
                <a:solidFill>
                  <a:srgbClr val="FF0000"/>
                </a:solidFill>
              </a:rPr>
              <a:t> 的性能也不一定弱于 </a:t>
            </a:r>
            <a:r>
              <a:rPr kumimoji="1" lang="en-US" altLang="zh-CN" dirty="0">
                <a:solidFill>
                  <a:srgbClr val="FF0000"/>
                </a:solidFill>
              </a:rPr>
              <a:t>B</a:t>
            </a:r>
            <a:r>
              <a:rPr kumimoji="1" lang="zh-CN" altLang="en-US" dirty="0">
                <a:solidFill>
                  <a:srgbClr val="FF0000"/>
                </a:solidFill>
              </a:rPr>
              <a:t> ，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r>
              <a:rPr kumimoji="1" lang="en-US" altLang="zh-CN" dirty="0">
                <a:solidFill>
                  <a:srgbClr val="FF0000"/>
                </a:solidFill>
              </a:rPr>
              <a:t>	</a:t>
            </a:r>
            <a:r>
              <a:rPr kumimoji="1" lang="zh-CN" altLang="en-US" dirty="0">
                <a:solidFill>
                  <a:srgbClr val="FF0000"/>
                </a:solidFill>
              </a:rPr>
              <a:t>受到单条指令能完成的任务量多少影响（</a:t>
            </a:r>
            <a:r>
              <a:rPr kumimoji="1" lang="en-US" altLang="zh-CN" dirty="0">
                <a:solidFill>
                  <a:srgbClr val="FF0000"/>
                </a:solidFill>
              </a:rPr>
              <a:t>CISC</a:t>
            </a:r>
            <a:r>
              <a:rPr kumimoji="1" lang="zh-CN" altLang="en-US" dirty="0">
                <a:solidFill>
                  <a:srgbClr val="FF0000"/>
                </a:solidFill>
              </a:rPr>
              <a:t> 与 </a:t>
            </a:r>
            <a:r>
              <a:rPr kumimoji="1" lang="en-US" altLang="zh-CN" dirty="0">
                <a:solidFill>
                  <a:srgbClr val="FF0000"/>
                </a:solidFill>
              </a:rPr>
              <a:t>RISC</a:t>
            </a:r>
            <a:r>
              <a:rPr kumimoji="1" lang="zh-CN" altLang="en-US" dirty="0">
                <a:solidFill>
                  <a:srgbClr val="FF0000"/>
                </a:solidFill>
              </a:rPr>
              <a:t>）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/>
              <a:t>F; </a:t>
            </a:r>
            <a:r>
              <a:rPr kumimoji="1" lang="zh-CN" altLang="en-US" dirty="0"/>
              <a:t>多处理机有多个执行流，</a:t>
            </a:r>
            <a:r>
              <a:rPr kumimoji="1" lang="en-US" altLang="zh-CN" dirty="0"/>
              <a:t>MIMD</a:t>
            </a:r>
          </a:p>
          <a:p>
            <a:r>
              <a:rPr kumimoji="1" lang="en-US" altLang="zh-CN" dirty="0"/>
              <a:t>3. T</a:t>
            </a:r>
          </a:p>
          <a:p>
            <a:r>
              <a:rPr kumimoji="1" lang="en-US" altLang="zh-CN" dirty="0"/>
              <a:t>4. T</a:t>
            </a:r>
          </a:p>
          <a:p>
            <a:r>
              <a:rPr kumimoji="1" lang="en-US" altLang="zh-CN" dirty="0"/>
              <a:t>5.</a:t>
            </a:r>
          </a:p>
          <a:p>
            <a:r>
              <a:rPr kumimoji="1" lang="en-US" altLang="zh-CN" dirty="0"/>
              <a:t>6. F; </a:t>
            </a:r>
            <a:r>
              <a:rPr kumimoji="1" lang="zh-CN" altLang="en-US" dirty="0"/>
              <a:t>时间局部性：当前用到的信息很可能再次被访问；</a:t>
            </a:r>
            <a:endParaRPr kumimoji="1" lang="en-US" altLang="zh-CN" dirty="0"/>
          </a:p>
          <a:p>
            <a:r>
              <a:rPr kumimoji="1" lang="en-US" altLang="zh-CN" dirty="0"/>
              <a:t>	</a:t>
            </a:r>
            <a:r>
              <a:rPr kumimoji="1" lang="zh-CN" altLang="en-US" dirty="0"/>
              <a:t>            </a:t>
            </a:r>
            <a:r>
              <a:rPr kumimoji="1" lang="en-US" altLang="zh-CN" dirty="0"/>
              <a:t>or</a:t>
            </a:r>
            <a:r>
              <a:rPr kumimoji="1" lang="zh-CN" altLang="en-US" dirty="0"/>
              <a:t>  即将用到的信息就是当前访问的信息</a:t>
            </a:r>
            <a:endParaRPr kumimoji="1" lang="en-US" altLang="zh-CN" dirty="0"/>
          </a:p>
          <a:p>
            <a:r>
              <a:rPr kumimoji="1" lang="zh-CN" altLang="en-US" dirty="0"/>
              <a:t>        空间局部性：即将访问的信息和当前访问的信息邻近</a:t>
            </a:r>
            <a:endParaRPr kumimoji="1" lang="en-US" altLang="zh-CN" dirty="0"/>
          </a:p>
          <a:p>
            <a:r>
              <a:rPr kumimoji="1" lang="en-US" altLang="zh-CN" dirty="0"/>
              <a:t>7.</a:t>
            </a:r>
            <a:r>
              <a:rPr kumimoji="1" lang="zh-CN" altLang="en-US" dirty="0"/>
              <a:t> </a:t>
            </a:r>
            <a:r>
              <a:rPr kumimoji="1" lang="en-US" altLang="zh-CN" dirty="0"/>
              <a:t>F; </a:t>
            </a:r>
            <a:r>
              <a:rPr kumimoji="1" lang="zh-CN" altLang="en-US" dirty="0"/>
              <a:t>静态：同一时刻只能执行单一任务，切换任务需要排空</a:t>
            </a:r>
            <a:endParaRPr kumimoji="1" lang="en-US" altLang="zh-CN" dirty="0"/>
          </a:p>
          <a:p>
            <a:r>
              <a:rPr kumimoji="1" lang="en-US" altLang="zh-CN" dirty="0"/>
              <a:t>8.</a:t>
            </a:r>
            <a:r>
              <a:rPr kumimoji="1" lang="zh-CN" altLang="en-US" dirty="0"/>
              <a:t> </a:t>
            </a:r>
            <a:r>
              <a:rPr kumimoji="1" lang="en-US" altLang="zh-CN" dirty="0"/>
              <a:t>T; </a:t>
            </a:r>
            <a:r>
              <a:rPr kumimoji="1" lang="zh-CN" altLang="en-US" dirty="0"/>
              <a:t>只可能有 </a:t>
            </a:r>
            <a:r>
              <a:rPr kumimoji="1" lang="en-US" altLang="zh-CN" dirty="0"/>
              <a:t>RAW</a:t>
            </a:r>
            <a:r>
              <a:rPr kumimoji="1" lang="zh-CN" altLang="en-US" dirty="0"/>
              <a:t> 冲突</a:t>
            </a:r>
            <a:endParaRPr kumimoji="1" lang="en-US" altLang="zh-CN" dirty="0"/>
          </a:p>
          <a:p>
            <a:r>
              <a:rPr kumimoji="1" lang="en-US" altLang="zh-CN" dirty="0"/>
              <a:t>9.</a:t>
            </a:r>
            <a:r>
              <a:rPr kumimoji="1" lang="zh-CN" altLang="en-US" dirty="0"/>
              <a:t> </a:t>
            </a:r>
            <a:r>
              <a:rPr kumimoji="1" lang="en-US" altLang="zh-CN" dirty="0"/>
              <a:t>F; </a:t>
            </a:r>
            <a:r>
              <a:rPr kumimoji="1" lang="zh-CN" altLang="en-US" dirty="0"/>
              <a:t>对经常发生的事件加速</a:t>
            </a:r>
            <a:endParaRPr kumimoji="1" lang="en-US" altLang="zh-CN" dirty="0"/>
          </a:p>
          <a:p>
            <a:r>
              <a:rPr kumimoji="1" lang="en-US" altLang="zh-CN" dirty="0"/>
              <a:t>10.</a:t>
            </a:r>
            <a:r>
              <a:rPr kumimoji="1" lang="zh-CN" altLang="en-US" dirty="0"/>
              <a:t> </a:t>
            </a:r>
            <a:r>
              <a:rPr kumimoji="1" lang="en-US" altLang="zh-CN" dirty="0"/>
              <a:t>T;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198183-06F5-4EF1-DFD3-C9A543553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22700"/>
            <a:ext cx="2493974" cy="20226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A571FE9-8B39-F782-3048-E4EB89DD4B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3974" y="3822700"/>
            <a:ext cx="2203229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940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487B23-1B10-52CF-EE18-8423EC4E79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4" t="21550" r="52714" b="44711"/>
          <a:stretch/>
        </p:blipFill>
        <p:spPr>
          <a:xfrm>
            <a:off x="0" y="-1"/>
            <a:ext cx="5710668" cy="60920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91D40C-2D84-C02D-4A8B-389D660B4D6D}"/>
              </a:ext>
            </a:extLst>
          </p:cNvPr>
          <p:cNvSpPr txBox="1"/>
          <p:nvPr/>
        </p:nvSpPr>
        <p:spPr>
          <a:xfrm>
            <a:off x="5890929" y="412745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 1; 3</a:t>
            </a:r>
            <a:endParaRPr kumimoji="1" lang="zh-CN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F9ED6D-1391-3E89-3753-FEC1E4CE7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6513" y="0"/>
            <a:ext cx="1976816" cy="17130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D5191F-976D-7E37-A2EB-0A83092AE41E}"/>
              </a:ext>
            </a:extLst>
          </p:cNvPr>
          <p:cNvSpPr txBox="1"/>
          <p:nvPr/>
        </p:nvSpPr>
        <p:spPr>
          <a:xfrm>
            <a:off x="9483635" y="487174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2.</a:t>
            </a:r>
            <a:endParaRPr kumimoji="1" lang="zh-CN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07B82F-C255-F983-4B84-39010720CAF9}"/>
              </a:ext>
            </a:extLst>
          </p:cNvPr>
          <p:cNvSpPr txBox="1"/>
          <p:nvPr/>
        </p:nvSpPr>
        <p:spPr>
          <a:xfrm>
            <a:off x="9891370" y="2843348"/>
            <a:ext cx="244169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/>
              <a:t>不链接时，依次串行执行各个计算；</a:t>
            </a:r>
            <a:endParaRPr kumimoji="1" lang="en-US" altLang="zh-CN" sz="1100" dirty="0"/>
          </a:p>
          <a:p>
            <a:r>
              <a:rPr kumimoji="1" lang="zh-CN" altLang="en-US" sz="1100" dirty="0"/>
              <a:t>注意链接时需要使用临时寄存器</a:t>
            </a:r>
            <a:endParaRPr kumimoji="1" lang="en-US" altLang="zh-CN" sz="11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00BE4E-2F58-B031-F698-B49E363DEAE0}"/>
              </a:ext>
            </a:extLst>
          </p:cNvPr>
          <p:cNvSpPr txBox="1"/>
          <p:nvPr/>
        </p:nvSpPr>
        <p:spPr>
          <a:xfrm>
            <a:off x="5834743" y="2124891"/>
            <a:ext cx="2210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3.</a:t>
            </a:r>
            <a:r>
              <a:rPr kumimoji="1" lang="zh-CN" altLang="en-US" dirty="0"/>
              <a:t> </a:t>
            </a:r>
            <a:r>
              <a:rPr kumimoji="1" lang="en-US" altLang="zh-CN" dirty="0"/>
              <a:t>1+3+1+1+9= 15; 25</a:t>
            </a:r>
            <a:endParaRPr kumimoji="1" lang="zh-CN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10989F-59D6-4883-2689-C1A5046AA750}"/>
              </a:ext>
            </a:extLst>
          </p:cNvPr>
          <p:cNvSpPr txBox="1"/>
          <p:nvPr/>
        </p:nvSpPr>
        <p:spPr>
          <a:xfrm>
            <a:off x="5966847" y="4138047"/>
            <a:ext cx="3496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5.</a:t>
            </a:r>
            <a:r>
              <a:rPr kumimoji="1" lang="zh-CN" altLang="en-US" dirty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0.1</a:t>
            </a:r>
            <a:r>
              <a:rPr kumimoji="1" lang="zh-CN" altLang="en-US" dirty="0"/>
              <a:t>*</a:t>
            </a:r>
            <a:r>
              <a:rPr kumimoji="1" lang="en-US" altLang="zh-CN" dirty="0"/>
              <a:t>(10 + 0.25*200) ns = 8 ns</a:t>
            </a:r>
            <a:endParaRPr kumimoji="1" lang="zh-CN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731E3E-02B0-232C-6819-1E86603DBFC3}"/>
              </a:ext>
            </a:extLst>
          </p:cNvPr>
          <p:cNvSpPr txBox="1"/>
          <p:nvPr/>
        </p:nvSpPr>
        <p:spPr>
          <a:xfrm>
            <a:off x="6000750" y="4823460"/>
            <a:ext cx="475803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6. </a:t>
            </a:r>
            <a:r>
              <a:rPr kumimoji="1" lang="zh-CN" altLang="en-US" dirty="0"/>
              <a:t>计算平均 </a:t>
            </a:r>
            <a:r>
              <a:rPr kumimoji="1" lang="en-US" altLang="zh-CN" dirty="0"/>
              <a:t>time</a:t>
            </a:r>
            <a:r>
              <a:rPr kumimoji="1" lang="zh-CN" altLang="en-US" dirty="0"/>
              <a:t> </a:t>
            </a:r>
            <a:r>
              <a:rPr kumimoji="1" lang="en-US" altLang="zh-CN" dirty="0"/>
              <a:t>cost</a:t>
            </a:r>
          </a:p>
          <a:p>
            <a:r>
              <a:rPr kumimoji="1" lang="en-US" altLang="zh-CN" dirty="0"/>
              <a:t>P1:  (0.1*1 + 0.1*2 + 0.5*3 + 0.3*4)*(1/3) = 1</a:t>
            </a:r>
          </a:p>
          <a:p>
            <a:r>
              <a:rPr kumimoji="1" lang="en-US" altLang="zh-CN" dirty="0"/>
              <a:t>P2:  (0.1*2 + 0.1*2 + 0.5*2 + 0.3*2)*(1/2.5) = 0.8</a:t>
            </a:r>
          </a:p>
          <a:p>
            <a:r>
              <a:rPr kumimoji="1" lang="en-US" altLang="zh-CN" dirty="0"/>
              <a:t>P2 </a:t>
            </a:r>
            <a:r>
              <a:rPr kumimoji="1" lang="zh-CN" altLang="en-US" dirty="0"/>
              <a:t>性能更高； </a:t>
            </a:r>
            <a:r>
              <a:rPr kumimoji="1" lang="en-US" altLang="zh-CN" dirty="0"/>
              <a:t>Speedup = 1/0.8 = 1.25</a:t>
            </a:r>
            <a:endParaRPr kumimoji="1" lang="zh-CN" alt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EFC521A-1035-5D58-AE51-E1C353E70D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41447" y="165315"/>
            <a:ext cx="2092213" cy="2678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711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487B23-1B10-52CF-EE18-8423EC4E79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4" t="54950" r="52714" b="26667"/>
          <a:stretch/>
        </p:blipFill>
        <p:spPr>
          <a:xfrm>
            <a:off x="0" y="0"/>
            <a:ext cx="5683288" cy="330327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EA557CA-C0B6-F449-238C-1EE637EF7CC4}"/>
              </a:ext>
            </a:extLst>
          </p:cNvPr>
          <p:cNvSpPr txBox="1"/>
          <p:nvPr/>
        </p:nvSpPr>
        <p:spPr>
          <a:xfrm>
            <a:off x="5852160" y="404261"/>
            <a:ext cx="3906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8.</a:t>
            </a:r>
            <a:r>
              <a:rPr kumimoji="1" lang="zh-CN" altLang="en-US" dirty="0"/>
              <a:t> </a:t>
            </a:r>
            <a:r>
              <a:rPr kumimoji="1" lang="en-US" altLang="zh-CN" dirty="0"/>
              <a:t>2 + 0.02*100 + 0.4*0.04*100 = 5.6 ns</a:t>
            </a:r>
            <a:endParaRPr kumimoji="1" lang="zh-CN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E4E8A8-A645-90A3-73D0-6E0F742748B9}"/>
              </a:ext>
            </a:extLst>
          </p:cNvPr>
          <p:cNvSpPr txBox="1"/>
          <p:nvPr/>
        </p:nvSpPr>
        <p:spPr>
          <a:xfrm>
            <a:off x="5919537" y="2156059"/>
            <a:ext cx="3805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9. ((2**3 - 4)*(2**6) - 255)*(2**3) = 8</a:t>
            </a:r>
            <a:endParaRPr kumimoji="1" lang="zh-CN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463368-8603-3B90-1E51-582BF3F1B04B}"/>
              </a:ext>
            </a:extLst>
          </p:cNvPr>
          <p:cNvSpPr txBox="1"/>
          <p:nvPr/>
        </p:nvSpPr>
        <p:spPr>
          <a:xfrm>
            <a:off x="5861785" y="2935705"/>
            <a:ext cx="3583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10. (x/9) / (1-x) = 1/3 =&gt; x = ¾ = 0.75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61074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487B23-1B10-52CF-EE18-8423EC4E79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9" t="72236" r="54472" b="14779"/>
          <a:stretch/>
        </p:blipFill>
        <p:spPr>
          <a:xfrm>
            <a:off x="-1" y="0"/>
            <a:ext cx="8156339" cy="342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82E2DD7-2956-0EF7-2248-67C47D6464E0}"/>
              </a:ext>
            </a:extLst>
          </p:cNvPr>
          <p:cNvSpPr txBox="1"/>
          <p:nvPr/>
        </p:nvSpPr>
        <p:spPr>
          <a:xfrm>
            <a:off x="633046" y="3763108"/>
            <a:ext cx="353654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arenBoth"/>
            </a:pPr>
            <a:r>
              <a:rPr kumimoji="1" lang="en-US" altLang="zh-CN" dirty="0"/>
              <a:t>F = { </a:t>
            </a:r>
            <a:r>
              <a:rPr kumimoji="1" lang="en-US" altLang="zh-CN" dirty="0">
                <a:solidFill>
                  <a:srgbClr val="FF0000"/>
                </a:solidFill>
              </a:rPr>
              <a:t>1</a:t>
            </a:r>
            <a:r>
              <a:rPr kumimoji="1" lang="en-US" altLang="zh-CN" dirty="0"/>
              <a:t>, 5, 6, 8 }; C_0 = 10110001</a:t>
            </a:r>
          </a:p>
          <a:p>
            <a:pPr marL="342900" indent="-342900">
              <a:buAutoNum type="arabicParenBoth"/>
            </a:pPr>
            <a:r>
              <a:rPr kumimoji="1" lang="zh-CN" altLang="en-US" dirty="0"/>
              <a:t>允许的启动集合：</a:t>
            </a:r>
            <a:r>
              <a:rPr kumimoji="1" lang="en-US" altLang="zh-CN" dirty="0"/>
              <a:t> 2, 3, 4, 7</a:t>
            </a:r>
          </a:p>
          <a:p>
            <a:pPr marL="342900" indent="-342900">
              <a:buAutoNum type="arabicParenBoth"/>
            </a:pPr>
            <a:endParaRPr kumimoji="1" lang="en-US" altLang="zh-CN" dirty="0"/>
          </a:p>
          <a:p>
            <a:pPr marL="342900" indent="-342900">
              <a:buAutoNum type="arabicParenBoth"/>
            </a:pPr>
            <a:endParaRPr kumimoji="1" lang="en-US" altLang="zh-CN" dirty="0"/>
          </a:p>
          <a:p>
            <a:pPr marL="342900" indent="-342900">
              <a:buAutoNum type="arabicParenBoth"/>
            </a:pPr>
            <a:endParaRPr kumimoji="1" lang="en-US" altLang="zh-CN" dirty="0"/>
          </a:p>
          <a:p>
            <a:pPr marL="342900" indent="-342900">
              <a:buAutoNum type="arabicParenBoth"/>
            </a:pPr>
            <a:r>
              <a:rPr kumimoji="1" lang="en-US" altLang="zh-CN" dirty="0"/>
              <a:t>(3, 4)</a:t>
            </a:r>
            <a:r>
              <a:rPr kumimoji="1" lang="zh-CN" altLang="en-US" dirty="0"/>
              <a:t> （平均</a:t>
            </a:r>
            <a:r>
              <a:rPr kumimoji="1" lang="en-US" altLang="zh-CN" dirty="0"/>
              <a:t> 3.5</a:t>
            </a:r>
            <a:r>
              <a:rPr kumimoji="1" lang="zh-CN" altLang="en-US" dirty="0"/>
              <a:t>）</a:t>
            </a:r>
            <a:endParaRPr kumimoji="1" lang="en-US" altLang="zh-C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8EF454A-0470-A5A1-41C1-6246DFEE5C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0229" y="3540369"/>
            <a:ext cx="4817995" cy="2098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168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487B23-1B10-52CF-EE18-8423EC4E79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540" r="53882" b="3357"/>
          <a:stretch/>
        </p:blipFill>
        <p:spPr>
          <a:xfrm>
            <a:off x="0" y="0"/>
            <a:ext cx="8811491" cy="328253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0641D31-2D98-2AD4-D700-42AC1B6550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598" b="92577"/>
          <a:stretch/>
        </p:blipFill>
        <p:spPr>
          <a:xfrm>
            <a:off x="0" y="3036348"/>
            <a:ext cx="7965889" cy="16327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6DE18E-CE46-675E-13BD-143B19240827}"/>
              </a:ext>
            </a:extLst>
          </p:cNvPr>
          <p:cNvSpPr txBox="1"/>
          <p:nvPr/>
        </p:nvSpPr>
        <p:spPr>
          <a:xfrm>
            <a:off x="390144" y="4974336"/>
            <a:ext cx="42350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(1) miss rate = 2 / (3*4) = 1/6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(2) AMAT = 1.54 ns + 1/6*100 ns ≈ 18.21 ns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5968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487B23-1B10-52CF-EE18-8423EC4E79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40" t="55380" b="20788"/>
          <a:stretch/>
        </p:blipFill>
        <p:spPr>
          <a:xfrm>
            <a:off x="81477" y="0"/>
            <a:ext cx="10919911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E218E40-0829-1937-AFBC-9A4A025FF217}"/>
              </a:ext>
            </a:extLst>
          </p:cNvPr>
          <p:cNvSpPr txBox="1"/>
          <p:nvPr/>
        </p:nvSpPr>
        <p:spPr>
          <a:xfrm>
            <a:off x="4804475" y="1596325"/>
            <a:ext cx="4339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>
                <a:solidFill>
                  <a:srgbClr val="FF0000"/>
                </a:solidFill>
              </a:rPr>
              <a:t>2</a:t>
            </a:r>
            <a:endParaRPr kumimoji="1" lang="zh-CN" altLang="en-US" sz="1000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F55816-D243-0450-E558-78E3A48B4DB8}"/>
              </a:ext>
            </a:extLst>
          </p:cNvPr>
          <p:cNvSpPr txBox="1"/>
          <p:nvPr/>
        </p:nvSpPr>
        <p:spPr>
          <a:xfrm>
            <a:off x="5970863" y="1637957"/>
            <a:ext cx="4339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>
                <a:solidFill>
                  <a:srgbClr val="FF0000"/>
                </a:solidFill>
              </a:rPr>
              <a:t>3</a:t>
            </a:r>
            <a:endParaRPr kumimoji="1" lang="zh-CN" altLang="en-US" sz="1000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A54CFA-A47E-635F-0ED3-7F8BAB657A9C}"/>
              </a:ext>
            </a:extLst>
          </p:cNvPr>
          <p:cNvSpPr txBox="1"/>
          <p:nvPr/>
        </p:nvSpPr>
        <p:spPr>
          <a:xfrm>
            <a:off x="4587498" y="1884178"/>
            <a:ext cx="9260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>
                <a:solidFill>
                  <a:srgbClr val="FF0000"/>
                </a:solidFill>
              </a:rPr>
              <a:t>3+4= 7</a:t>
            </a:r>
            <a:endParaRPr kumimoji="1" lang="zh-CN" altLang="en-US" sz="1000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3B6630-0A14-9B85-2872-12483EBFF120}"/>
              </a:ext>
            </a:extLst>
          </p:cNvPr>
          <p:cNvSpPr txBox="1"/>
          <p:nvPr/>
        </p:nvSpPr>
        <p:spPr>
          <a:xfrm>
            <a:off x="5724808" y="1912664"/>
            <a:ext cx="9260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>
                <a:solidFill>
                  <a:srgbClr val="FF0000"/>
                </a:solidFill>
              </a:rPr>
              <a:t>8</a:t>
            </a:r>
            <a:endParaRPr kumimoji="1" lang="zh-CN" altLang="en-US" sz="1000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8468B7-CAFA-4886-A751-2D6B1439341E}"/>
              </a:ext>
            </a:extLst>
          </p:cNvPr>
          <p:cNvSpPr txBox="1"/>
          <p:nvPr/>
        </p:nvSpPr>
        <p:spPr>
          <a:xfrm>
            <a:off x="4615373" y="2199542"/>
            <a:ext cx="9260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>
                <a:solidFill>
                  <a:srgbClr val="FF0000"/>
                </a:solidFill>
              </a:rPr>
              <a:t>4</a:t>
            </a:r>
            <a:endParaRPr kumimoji="1" lang="zh-CN" altLang="en-US" sz="1000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FD30FB-DD66-F4CD-1F65-38C195A399D9}"/>
              </a:ext>
            </a:extLst>
          </p:cNvPr>
          <p:cNvSpPr txBox="1"/>
          <p:nvPr/>
        </p:nvSpPr>
        <p:spPr>
          <a:xfrm>
            <a:off x="5790815" y="2322652"/>
            <a:ext cx="9260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>
                <a:solidFill>
                  <a:srgbClr val="FF0000"/>
                </a:solidFill>
              </a:rPr>
              <a:t>5</a:t>
            </a:r>
            <a:endParaRPr kumimoji="1" lang="zh-CN" altLang="en-US" sz="1000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AE4CCA-2026-27A9-D435-9D8383C3BB25}"/>
              </a:ext>
            </a:extLst>
          </p:cNvPr>
          <p:cNvSpPr txBox="1"/>
          <p:nvPr/>
        </p:nvSpPr>
        <p:spPr>
          <a:xfrm>
            <a:off x="4615372" y="2458277"/>
            <a:ext cx="9260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>
                <a:solidFill>
                  <a:srgbClr val="FF0000"/>
                </a:solidFill>
              </a:rPr>
              <a:t>5+4= 9</a:t>
            </a:r>
            <a:endParaRPr kumimoji="1" lang="zh-CN" altLang="en-US" sz="1000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EDD10F-D404-91B1-4E40-4347428B1263}"/>
              </a:ext>
            </a:extLst>
          </p:cNvPr>
          <p:cNvSpPr txBox="1"/>
          <p:nvPr/>
        </p:nvSpPr>
        <p:spPr>
          <a:xfrm>
            <a:off x="5724508" y="2568873"/>
            <a:ext cx="9260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>
                <a:solidFill>
                  <a:srgbClr val="FF0000"/>
                </a:solidFill>
              </a:rPr>
              <a:t>10</a:t>
            </a:r>
            <a:endParaRPr kumimoji="1" lang="zh-CN" altLang="en-US" sz="1000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5F10F7-320D-8AC1-2DF4-B90167511DA4}"/>
              </a:ext>
            </a:extLst>
          </p:cNvPr>
          <p:cNvSpPr txBox="1"/>
          <p:nvPr/>
        </p:nvSpPr>
        <p:spPr>
          <a:xfrm>
            <a:off x="4615372" y="2758461"/>
            <a:ext cx="9260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>
                <a:solidFill>
                  <a:srgbClr val="FF0000"/>
                </a:solidFill>
              </a:rPr>
              <a:t>10+2= 12</a:t>
            </a:r>
            <a:endParaRPr kumimoji="1" lang="zh-CN" altLang="en-US" sz="1000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B954F7-F457-8195-FF44-7EBAF038AF67}"/>
              </a:ext>
            </a:extLst>
          </p:cNvPr>
          <p:cNvSpPr txBox="1"/>
          <p:nvPr/>
        </p:nvSpPr>
        <p:spPr>
          <a:xfrm>
            <a:off x="5790814" y="2835770"/>
            <a:ext cx="9260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>
                <a:solidFill>
                  <a:srgbClr val="FF0000"/>
                </a:solidFill>
              </a:rPr>
              <a:t>13</a:t>
            </a:r>
            <a:endParaRPr kumimoji="1" lang="zh-CN" altLang="en-US" sz="1000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23BC19C-1B24-22A2-E81A-C2A6053D28FA}"/>
              </a:ext>
            </a:extLst>
          </p:cNvPr>
          <p:cNvSpPr txBox="1"/>
          <p:nvPr/>
        </p:nvSpPr>
        <p:spPr>
          <a:xfrm>
            <a:off x="4623833" y="3081991"/>
            <a:ext cx="9260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>
                <a:solidFill>
                  <a:srgbClr val="FF0000"/>
                </a:solidFill>
              </a:rPr>
              <a:t>13+1= 14</a:t>
            </a:r>
            <a:endParaRPr kumimoji="1" lang="zh-CN" altLang="en-US" sz="1000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E65B25-F7D2-CC57-7071-19B651F9C4FE}"/>
              </a:ext>
            </a:extLst>
          </p:cNvPr>
          <p:cNvSpPr txBox="1"/>
          <p:nvPr/>
        </p:nvSpPr>
        <p:spPr>
          <a:xfrm>
            <a:off x="5712825" y="3102667"/>
            <a:ext cx="9260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>
                <a:solidFill>
                  <a:srgbClr val="FF0000"/>
                </a:solidFill>
              </a:rPr>
              <a:t>15</a:t>
            </a:r>
            <a:endParaRPr kumimoji="1" lang="zh-CN" altLang="en-US" sz="1000" dirty="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6BE30E9-DF5C-74F4-3036-1619677B7851}"/>
              </a:ext>
            </a:extLst>
          </p:cNvPr>
          <p:cNvSpPr txBox="1"/>
          <p:nvPr/>
        </p:nvSpPr>
        <p:spPr>
          <a:xfrm>
            <a:off x="1651355" y="5651114"/>
            <a:ext cx="5576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>
                <a:solidFill>
                  <a:srgbClr val="FF0000"/>
                </a:solidFill>
              </a:rPr>
              <a:t>yes</a:t>
            </a:r>
            <a:endParaRPr kumimoji="1" lang="zh-CN" altLang="en-US" sz="1000" dirty="0">
              <a:solidFill>
                <a:srgbClr val="FF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560CF6B-6432-52BF-2FD7-FF48E2E7EC6F}"/>
              </a:ext>
            </a:extLst>
          </p:cNvPr>
          <p:cNvSpPr txBox="1"/>
          <p:nvPr/>
        </p:nvSpPr>
        <p:spPr>
          <a:xfrm>
            <a:off x="2109463" y="5707453"/>
            <a:ext cx="5576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>
                <a:solidFill>
                  <a:srgbClr val="FF0000"/>
                </a:solidFill>
              </a:rPr>
              <a:t>ADDD</a:t>
            </a:r>
            <a:endParaRPr kumimoji="1" lang="zh-CN" altLang="en-US" sz="1000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74E5DCE-824A-F9E3-4D78-764C6EF13796}"/>
              </a:ext>
            </a:extLst>
          </p:cNvPr>
          <p:cNvSpPr txBox="1"/>
          <p:nvPr/>
        </p:nvSpPr>
        <p:spPr>
          <a:xfrm>
            <a:off x="2475769" y="5730031"/>
            <a:ext cx="7586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 err="1">
                <a:solidFill>
                  <a:srgbClr val="FF0000"/>
                </a:solidFill>
              </a:rPr>
              <a:t>val</a:t>
            </a:r>
            <a:r>
              <a:rPr kumimoji="1" lang="en-US" altLang="zh-CN" sz="1000" dirty="0">
                <a:solidFill>
                  <a:srgbClr val="FF0000"/>
                </a:solidFill>
              </a:rPr>
              <a:t>[mult2]</a:t>
            </a:r>
            <a:endParaRPr kumimoji="1" lang="zh-CN" altLang="en-US" sz="1000" dirty="0">
              <a:solidFill>
                <a:srgbClr val="FF0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FBD3D3B-0504-090D-AB5D-17C69816E927}"/>
              </a:ext>
            </a:extLst>
          </p:cNvPr>
          <p:cNvSpPr txBox="1"/>
          <p:nvPr/>
        </p:nvSpPr>
        <p:spPr>
          <a:xfrm>
            <a:off x="3058277" y="5769209"/>
            <a:ext cx="7586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 err="1">
                <a:solidFill>
                  <a:srgbClr val="FF0000"/>
                </a:solidFill>
              </a:rPr>
              <a:t>val</a:t>
            </a:r>
            <a:r>
              <a:rPr kumimoji="1" lang="en-US" altLang="zh-CN" sz="1000" dirty="0">
                <a:solidFill>
                  <a:srgbClr val="FF0000"/>
                </a:solidFill>
              </a:rPr>
              <a:t>[load2]</a:t>
            </a:r>
            <a:endParaRPr kumimoji="1" lang="zh-CN" altLang="en-US" sz="1000" dirty="0">
              <a:solidFill>
                <a:srgbClr val="FF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255B4D-7796-D290-70F1-8AB203EAFC7B}"/>
              </a:ext>
            </a:extLst>
          </p:cNvPr>
          <p:cNvSpPr txBox="1"/>
          <p:nvPr/>
        </p:nvSpPr>
        <p:spPr>
          <a:xfrm>
            <a:off x="1658902" y="5396117"/>
            <a:ext cx="5576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>
                <a:solidFill>
                  <a:srgbClr val="FF0000"/>
                </a:solidFill>
              </a:rPr>
              <a:t>yes</a:t>
            </a:r>
            <a:endParaRPr kumimoji="1" lang="zh-CN" altLang="en-US" sz="1000" dirty="0">
              <a:solidFill>
                <a:srgbClr val="FF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AB7A9DA-0269-8B42-BA2F-740D1042C0B6}"/>
              </a:ext>
            </a:extLst>
          </p:cNvPr>
          <p:cNvSpPr txBox="1"/>
          <p:nvPr/>
        </p:nvSpPr>
        <p:spPr>
          <a:xfrm>
            <a:off x="2204523" y="5433062"/>
            <a:ext cx="5576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>
                <a:solidFill>
                  <a:srgbClr val="FF0000"/>
                </a:solidFill>
              </a:rPr>
              <a:t>SD</a:t>
            </a:r>
            <a:endParaRPr kumimoji="1" lang="zh-CN" altLang="en-US" sz="1000" dirty="0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CB9D27-7EE6-D465-0D0A-9BF71507EEB3}"/>
              </a:ext>
            </a:extLst>
          </p:cNvPr>
          <p:cNvSpPr txBox="1"/>
          <p:nvPr/>
        </p:nvSpPr>
        <p:spPr>
          <a:xfrm>
            <a:off x="4784556" y="5554695"/>
            <a:ext cx="7586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>
                <a:solidFill>
                  <a:srgbClr val="FF0000"/>
                </a:solidFill>
              </a:rPr>
              <a:t>0+Regs[R1]</a:t>
            </a:r>
            <a:endParaRPr kumimoji="1" lang="zh-CN" altLang="en-US" sz="1000" dirty="0">
              <a:solidFill>
                <a:srgbClr val="FF0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20ED422-6912-7829-0C80-AC5EA6590048}"/>
              </a:ext>
            </a:extLst>
          </p:cNvPr>
          <p:cNvSpPr txBox="1"/>
          <p:nvPr/>
        </p:nvSpPr>
        <p:spPr>
          <a:xfrm>
            <a:off x="3615803" y="5492110"/>
            <a:ext cx="7586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>
                <a:solidFill>
                  <a:srgbClr val="FF0000"/>
                </a:solidFill>
              </a:rPr>
              <a:t>add1</a:t>
            </a:r>
            <a:endParaRPr kumimoji="1" lang="zh-CN" altLang="en-US" sz="1000" dirty="0">
              <a:solidFill>
                <a:srgbClr val="FF00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EC7940-5AC3-6062-0169-C517F5B363DF}"/>
              </a:ext>
            </a:extLst>
          </p:cNvPr>
          <p:cNvSpPr txBox="1"/>
          <p:nvPr/>
        </p:nvSpPr>
        <p:spPr>
          <a:xfrm>
            <a:off x="7605225" y="5800916"/>
            <a:ext cx="7586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>
                <a:solidFill>
                  <a:srgbClr val="FF0000"/>
                </a:solidFill>
              </a:rPr>
              <a:t>add1</a:t>
            </a:r>
            <a:endParaRPr kumimoji="1" lang="zh-CN" altLang="en-US" sz="1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4035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440D08-816C-9361-951C-63CC6F9158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40" t="77859"/>
          <a:stretch/>
        </p:blipFill>
        <p:spPr>
          <a:xfrm>
            <a:off x="0" y="0"/>
            <a:ext cx="117539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8755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440D08-816C-9361-951C-63CC6F9158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40" t="84457" b="782"/>
          <a:stretch/>
        </p:blipFill>
        <p:spPr>
          <a:xfrm>
            <a:off x="0" y="1"/>
            <a:ext cx="11753921" cy="4572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9F00609-6D5C-7F75-AC77-AB210EE9372A}"/>
              </a:ext>
            </a:extLst>
          </p:cNvPr>
          <p:cNvSpPr txBox="1"/>
          <p:nvPr/>
        </p:nvSpPr>
        <p:spPr>
          <a:xfrm>
            <a:off x="128588" y="4814888"/>
            <a:ext cx="390523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(1)	after </a:t>
            </a:r>
            <a:r>
              <a:rPr kumimoji="1" lang="en-US" altLang="zh-CN" dirty="0" err="1"/>
              <a:t>instr</a:t>
            </a:r>
            <a:r>
              <a:rPr kumimoji="1" lang="en-US" altLang="zh-CN" dirty="0"/>
              <a:t>	.	BHR(GHR)</a:t>
            </a:r>
          </a:p>
          <a:p>
            <a:r>
              <a:rPr kumimoji="1" lang="en-US" altLang="zh-CN" dirty="0"/>
              <a:t>	r1  		00</a:t>
            </a:r>
          </a:p>
          <a:p>
            <a:r>
              <a:rPr kumimoji="1" lang="en-US" altLang="zh-CN" dirty="0"/>
              <a:t>	r2		00</a:t>
            </a:r>
          </a:p>
          <a:p>
            <a:r>
              <a:rPr kumimoji="1" lang="en-US" altLang="zh-CN" dirty="0"/>
              <a:t>	r3		01</a:t>
            </a:r>
          </a:p>
          <a:p>
            <a:r>
              <a:rPr kumimoji="1" lang="en-US" altLang="zh-CN" dirty="0"/>
              <a:t>	r4		10</a:t>
            </a:r>
          </a:p>
          <a:p>
            <a:r>
              <a:rPr kumimoji="1" lang="en-US" altLang="zh-CN" dirty="0"/>
              <a:t>	r5		</a:t>
            </a:r>
            <a:r>
              <a:rPr kumimoji="1" lang="en-US" altLang="zh-CN" dirty="0">
                <a:solidFill>
                  <a:srgbClr val="FF0000"/>
                </a:solidFill>
              </a:rPr>
              <a:t>01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E7D8E1-44B8-2FEC-235F-DBC9F7472200}"/>
              </a:ext>
            </a:extLst>
          </p:cNvPr>
          <p:cNvSpPr txBox="1"/>
          <p:nvPr/>
        </p:nvSpPr>
        <p:spPr>
          <a:xfrm>
            <a:off x="4969485" y="4690710"/>
            <a:ext cx="318869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01	01	01	01</a:t>
            </a:r>
          </a:p>
          <a:p>
            <a:r>
              <a:rPr kumimoji="1" lang="en-US" altLang="zh-CN" dirty="0">
                <a:solidFill>
                  <a:srgbClr val="FF0000"/>
                </a:solidFill>
              </a:rPr>
              <a:t>01</a:t>
            </a:r>
            <a:r>
              <a:rPr kumimoji="1" lang="en-US" altLang="zh-CN" dirty="0"/>
              <a:t>	01	01	01</a:t>
            </a:r>
            <a:endParaRPr kumimoji="1" lang="zh-CN" altLang="en-US" dirty="0"/>
          </a:p>
          <a:p>
            <a:r>
              <a:rPr kumimoji="1" lang="en-US" altLang="zh-CN" dirty="0"/>
              <a:t>01	01	01	01</a:t>
            </a:r>
            <a:endParaRPr kumimoji="1" lang="zh-CN" altLang="en-US" dirty="0"/>
          </a:p>
          <a:p>
            <a:r>
              <a:rPr kumimoji="1" lang="en-US" altLang="zh-CN" dirty="0"/>
              <a:t>01	</a:t>
            </a:r>
            <a:r>
              <a:rPr kumimoji="1" lang="en-US" altLang="zh-CN" dirty="0">
                <a:solidFill>
                  <a:srgbClr val="FF0000"/>
                </a:solidFill>
              </a:rPr>
              <a:t>00</a:t>
            </a:r>
            <a:r>
              <a:rPr kumimoji="1" lang="en-US" altLang="zh-CN" dirty="0"/>
              <a:t>	</a:t>
            </a:r>
            <a:r>
              <a:rPr kumimoji="1" lang="en-US" altLang="zh-CN" dirty="0">
                <a:solidFill>
                  <a:srgbClr val="FF0000"/>
                </a:solidFill>
              </a:rPr>
              <a:t>10</a:t>
            </a:r>
            <a:r>
              <a:rPr kumimoji="1" lang="en-US" altLang="zh-CN" dirty="0"/>
              <a:t>	01</a:t>
            </a:r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A51915-18F7-D20E-8F02-8576638DC9ED}"/>
              </a:ext>
            </a:extLst>
          </p:cNvPr>
          <p:cNvSpPr txBox="1"/>
          <p:nvPr/>
        </p:nvSpPr>
        <p:spPr>
          <a:xfrm>
            <a:off x="4464486" y="5934669"/>
            <a:ext cx="7727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(2)  </a:t>
            </a:r>
            <a:r>
              <a:rPr kumimoji="1" lang="zh-CN" altLang="en-US" dirty="0"/>
              <a:t>使用 </a:t>
            </a:r>
            <a:r>
              <a:rPr kumimoji="1" lang="en-US" altLang="zh-CN" dirty="0"/>
              <a:t>BTB</a:t>
            </a:r>
            <a:r>
              <a:rPr kumimoji="1" lang="zh-CN" altLang="en-US" dirty="0"/>
              <a:t> 后可以不必计算目标地址后再取指，</a:t>
            </a:r>
            <a:r>
              <a:rPr kumimoji="1" lang="zh-CN" altLang="en-CN" dirty="0"/>
              <a:t>减小了</a:t>
            </a:r>
            <a:r>
              <a:rPr kumimoji="1" lang="zh-CN" altLang="en-US" dirty="0"/>
              <a:t>延迟。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FCF7E9-E4FF-757B-E6CC-1B84140E4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1329" y="6304001"/>
            <a:ext cx="6373828" cy="354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204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471</Words>
  <Application>Microsoft Macintosh PowerPoint</Application>
  <PresentationFormat>Widescreen</PresentationFormat>
  <Paragraphs>67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Colin</dc:creator>
  <cp:lastModifiedBy>Colin</cp:lastModifiedBy>
  <cp:revision>21</cp:revision>
  <dcterms:created xsi:type="dcterms:W3CDTF">2022-06-14T09:01:31Z</dcterms:created>
  <dcterms:modified xsi:type="dcterms:W3CDTF">2022-06-15T05:39:15Z</dcterms:modified>
</cp:coreProperties>
</file>

<file path=docProps/thumbnail.jpeg>
</file>